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7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  <p:sldMasterId id="2147483656" r:id="rId3"/>
    <p:sldMasterId id="2147483660" r:id="rId4"/>
    <p:sldMasterId id="2147483664" r:id="rId5"/>
    <p:sldMasterId id="2147483668" r:id="rId6"/>
    <p:sldMasterId id="2147483672" r:id="rId7"/>
    <p:sldMasterId id="2147483676" r:id="rId8"/>
  </p:sldMasterIdLst>
  <p:notesMasterIdLst>
    <p:notesMasterId r:id="rId26"/>
  </p:notesMasterIdLst>
  <p:sldIdLst>
    <p:sldId id="258" r:id="rId9"/>
    <p:sldId id="278" r:id="rId10"/>
    <p:sldId id="279" r:id="rId11"/>
    <p:sldId id="262" r:id="rId12"/>
    <p:sldId id="259" r:id="rId13"/>
    <p:sldId id="267" r:id="rId14"/>
    <p:sldId id="261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80" r:id="rId23"/>
    <p:sldId id="281" r:id="rId24"/>
    <p:sldId id="282" r:id="rId2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D6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02B750-CEFE-41F1-8531-BD48F67AD2BB}" v="2" dt="2021-05-03T13:35:24.8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59" autoAdjust="0"/>
    <p:restoredTop sz="81434" autoAdjust="0"/>
  </p:normalViewPr>
  <p:slideViewPr>
    <p:cSldViewPr snapToGrid="0">
      <p:cViewPr varScale="1">
        <p:scale>
          <a:sx n="93" d="100"/>
          <a:sy n="93" d="100"/>
        </p:scale>
        <p:origin x="11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kel Ø" userId="256fd964c3783587" providerId="LiveId" clId="{62D461AF-39C0-4C85-A9EF-96D6E7CD0023}"/>
    <pc:docChg chg="modSld">
      <pc:chgData name="Torkel Ø" userId="256fd964c3783587" providerId="LiveId" clId="{62D461AF-39C0-4C85-A9EF-96D6E7CD0023}" dt="2021-04-13T08:28:21.329" v="26" actId="20577"/>
      <pc:docMkLst>
        <pc:docMk/>
      </pc:docMkLst>
      <pc:sldChg chg="modSp">
        <pc:chgData name="Torkel Ø" userId="256fd964c3783587" providerId="LiveId" clId="{62D461AF-39C0-4C85-A9EF-96D6E7CD0023}" dt="2021-04-13T08:28:21.329" v="26" actId="20577"/>
        <pc:sldMkLst>
          <pc:docMk/>
          <pc:sldMk cId="2984969628" sldId="278"/>
        </pc:sldMkLst>
        <pc:spChg chg="mod">
          <ac:chgData name="Torkel Ø" userId="256fd964c3783587" providerId="LiveId" clId="{62D461AF-39C0-4C85-A9EF-96D6E7CD0023}" dt="2021-04-13T08:28:21.329" v="26" actId="20577"/>
          <ac:spMkLst>
            <pc:docMk/>
            <pc:sldMk cId="2984969628" sldId="278"/>
            <ac:spMk id="2" creationId="{03EC62FC-92B8-4D40-BF33-77A9C82C7E77}"/>
          </ac:spMkLst>
        </pc:spChg>
      </pc:sldChg>
    </pc:docChg>
  </pc:docChgLst>
  <pc:docChgLst>
    <pc:chgData name="Torkel Ø" userId="256fd964c3783587" providerId="LiveId" clId="{F102B750-CEFE-41F1-8531-BD48F67AD2BB}"/>
    <pc:docChg chg="modSld">
      <pc:chgData name="Torkel Ø" userId="256fd964c3783587" providerId="LiveId" clId="{F102B750-CEFE-41F1-8531-BD48F67AD2BB}" dt="2021-05-03T13:35:24.825" v="1" actId="20577"/>
      <pc:docMkLst>
        <pc:docMk/>
      </pc:docMkLst>
      <pc:sldChg chg="modSp">
        <pc:chgData name="Torkel Ø" userId="256fd964c3783587" providerId="LiveId" clId="{F102B750-CEFE-41F1-8531-BD48F67AD2BB}" dt="2021-05-03T13:35:24.825" v="1" actId="20577"/>
        <pc:sldMkLst>
          <pc:docMk/>
          <pc:sldMk cId="3351878747" sldId="281"/>
        </pc:sldMkLst>
        <pc:spChg chg="mod">
          <ac:chgData name="Torkel Ø" userId="256fd964c3783587" providerId="LiveId" clId="{F102B750-CEFE-41F1-8531-BD48F67AD2BB}" dt="2021-05-03T13:35:24.825" v="1" actId="20577"/>
          <ac:spMkLst>
            <pc:docMk/>
            <pc:sldMk cId="3351878747" sldId="281"/>
            <ac:spMk id="4" creationId="{1EA5B504-CB57-4BDF-87C1-3ABAAEC03FB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D01059-1590-4FF3-B7B6-F67B63B9C502}" type="datetimeFigureOut">
              <a:rPr lang="nb-NO" smtClean="0"/>
              <a:t>03.05.2021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E1C30C-1CD4-4390-87CE-C32A3ECCA2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2446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nb-NO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Størsteparten av aktivitetene i prosjektet har dreid seg om dialog, refleksjon og diskusjoner for å skaffe et «kunnskapsgrunnlag». De som jobber i kulturskolene, i kommunene, i oppvekst- og kultursektor har vært prosjektets dialogpartnere. 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nb-NO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 å skape retning på arbeidet, har fremtidsbilder fått god plass i dialogene. Hva som skal kjennetegne en kulturskole for fremtiden og hvilken rolle og funksjon den kan ha, har fått mye oppmerksomhet i prosjektet</a:t>
            </a:r>
            <a:r>
              <a:rPr lang="nb-N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 </a:t>
            </a:r>
            <a:r>
              <a:rPr lang="nb-NO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Problemstillinger det har vært jobbet med har blant annet handlet om</a:t>
            </a:r>
            <a:r>
              <a:rPr lang="nb-N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nb-NO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hvilken verdi kulturskolen kan representere for god oppvekst og gode liv i lokalsamfunnet. 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1C30C-1CD4-4390-87CE-C32A3ECCA223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1970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1C30C-1CD4-4390-87CE-C32A3ECCA223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8359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nb-NO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Størsteparten av aktivitetene i prosjektet har dreid seg om dialog, refleksjon og diskusjoner for å skaffe et «kunnskapsgrunnlag». </a:t>
            </a:r>
          </a:p>
          <a:p>
            <a:pPr fontAlgn="base"/>
            <a:r>
              <a:rPr lang="nb-NO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 som jobber i kulturskolene, i kommunene, i oppvekst- og kultursektor har vært prosjektets dialogpartnere. 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nb-NO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 å skape retning på arbeidet, har fremtidsbilder fått god plass i dialogene. </a:t>
            </a:r>
          </a:p>
          <a:p>
            <a:pPr fontAlgn="base"/>
            <a:r>
              <a:rPr lang="nb-NO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Hva som skal kjennetegne en kulturskole for fremtiden og hvilken rolle og funksjon den kan ha, har fått mye oppmerksomhet i prosjektet</a:t>
            </a:r>
            <a:r>
              <a:rPr lang="nb-N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 </a:t>
            </a:r>
          </a:p>
          <a:p>
            <a:pPr fontAlgn="base"/>
            <a:r>
              <a:rPr lang="nb-NO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Problemstillinger det har vært jobbet med har blant annet handlet om</a:t>
            </a:r>
            <a:r>
              <a:rPr lang="nb-N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nb-NO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hvilken verdi kulturskolen kan representere for god oppvekst og gode liv i lokalsamfunnet – og for hvem ser vi for oss at kulturskolen skal være en ressurs?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1C30C-1CD4-4390-87CE-C32A3ECCA223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823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nb-NO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Noen av de ulike kildene og synspunktene kan sammenfattes for eksempel på denne måten.</a:t>
            </a:r>
          </a:p>
          <a:p>
            <a:pPr fontAlgn="base"/>
            <a:r>
              <a:rPr lang="nb-NO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Det kan selvfølgelig være utfordrende at kulturskolen skal representere så mye – men tankene bak å løfte frem ulike måter å se på kulturskolen på, er å se på mulighetsrommet.</a:t>
            </a:r>
          </a:p>
          <a:p>
            <a:pPr fontAlgn="base"/>
            <a:r>
              <a:rPr lang="nb-NO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Hva ser regioner og kommuner av muligheter knyttet til kulturskolens rolle. Hvilke mål skal kulturskolen være med å realisere og  hva skal kulturskolen i vår kommune være?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1C30C-1CD4-4390-87CE-C32A3ECCA223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1254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Denne modellen er et forsøk på å se kulturskolen som en samfunnsutvikler og en bidragsyter i det lokale utviklingsarbeid og med en tydelig funksjon og rolle i det lokale tjenestetilbudet.</a:t>
            </a:r>
          </a:p>
          <a:p>
            <a:r>
              <a:rPr lang="nb-NO" dirty="0"/>
              <a:t>Så det er et oppspill til lokale prosesser rundt hvordan kulturskolen får plass og betydning i det politiske arbeidet, for eksempel som en aktør i et større bilde, med fokus på det gode liv i kommunen.</a:t>
            </a:r>
          </a:p>
          <a:p>
            <a:r>
              <a:rPr lang="nb-NO" dirty="0"/>
              <a:t>Samfunnseffekter – som også er viktig å se kulturskolens muligheter og roller i forhold til.</a:t>
            </a:r>
          </a:p>
          <a:p>
            <a:r>
              <a:rPr lang="nb-NO" dirty="0"/>
              <a:t>Det tverrsektorielle og tverrfaglige har et uutnyttet potensiale – kulturskolen kan gjerne være en pådriver i kommunens arbeid med tverrsektorielle effekter, som for eksempel tjenester og tiltak på tvers.</a:t>
            </a:r>
          </a:p>
          <a:p>
            <a:r>
              <a:rPr lang="nb-NO" dirty="0"/>
              <a:t>Det faglige handler for eksempel om helhetlig kompetansesatsing i kommunene, eller for eksempel kunst- og kultur fag og kulturskolen som en viktig del av et gjennomgående utdanningsløp på disse fagområdene.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1C30C-1CD4-4390-87CE-C32A3ECCA223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2792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nb-NO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Med bakgrunn i prosjektets sterke fokus på dialogbaserte prosesser, har det kommet inn mye tekst og kvalitativt materiale. Dette tas med videre i det prosessarbeidet som planlegges i regi av KS og kulturskolerådet fra 2021. Noen trender gir oss grunnlag for å kategorisere.  Hovedfunnene er kategorisert i følgende fire hovedområder: 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Attraktiv og relevant  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Inkluderende og mangfoldig 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Utviklende og skapende 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Betydningsfull og mestringsorientert </a:t>
            </a: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nb-NO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1C30C-1CD4-4390-87CE-C32A3ECCA223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1288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Vi har bevisst valgt å fokusere på 4 verdiområder.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Det er et forsøk på å tydeliggjøre trender som bidragsyterne spiller inn på hva som skal prege Fremtidens kulturskole. Hvilke verdier som er viktig for dette arbeidet.</a:t>
            </a:r>
            <a:b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Det er </a:t>
            </a:r>
            <a:r>
              <a:rPr lang="nb-NO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vesenlig</a:t>
            </a: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å konkretisere dette for arbeidet som skal gjøres – for eksempel i den enkelte kommune. Hva kan dette bety for oss, her i vår kommune?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Hva kan vi gjøre for at dette blir viktig og en realitet for oss?</a:t>
            </a:r>
            <a:endParaRPr lang="nb-NO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1C30C-1CD4-4390-87CE-C32A3ECCA223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9420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Teksten i de fire boksene – som er dratt frem i de flotte fargene </a:t>
            </a:r>
            <a:r>
              <a:rPr lang="nb-NO" dirty="0">
                <a:sym typeface="Wingdings" panose="05000000000000000000" pitchFamily="2" charset="2"/>
              </a:rPr>
              <a:t>, er utdrag fra tekstene, som kommer under dette kapittelet.</a:t>
            </a:r>
          </a:p>
          <a:p>
            <a:r>
              <a:rPr lang="nb-NO" dirty="0">
                <a:sym typeface="Wingdings" panose="05000000000000000000" pitchFamily="2" charset="2"/>
              </a:rPr>
              <a:t>Det står mer om de ulike verdiområdene (som dere sikkert har lest), under hvert tema i rapporten.</a:t>
            </a:r>
          </a:p>
          <a:p>
            <a:r>
              <a:rPr lang="nb-NO" dirty="0">
                <a:sym typeface="Wingdings" panose="05000000000000000000" pitchFamily="2" charset="2"/>
              </a:rPr>
              <a:t>Disse kan gjerne benyttes – og tanken er at de bør benyttes – som utgangspunkt for refleksjon og konkretisering for eksempel i den enkelte kommune, i den enkelte kulturskole </a:t>
            </a:r>
            <a:r>
              <a:rPr lang="nb-NO" dirty="0" err="1">
                <a:sym typeface="Wingdings" panose="05000000000000000000" pitchFamily="2" charset="2"/>
              </a:rPr>
              <a:t>osv</a:t>
            </a:r>
            <a:endParaRPr lang="nb-NO" dirty="0">
              <a:sym typeface="Wingdings" panose="05000000000000000000" pitchFamily="2" charset="2"/>
            </a:endParaRPr>
          </a:p>
          <a:p>
            <a:r>
              <a:rPr lang="nb-NO" dirty="0">
                <a:sym typeface="Wingdings" panose="05000000000000000000" pitchFamily="2" charset="2"/>
              </a:rPr>
              <a:t>Hvordan kan kulturskolen for eksempel ha kraft og betydning for hele livsløpet – hva kan det bety?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1C30C-1CD4-4390-87CE-C32A3ECCA223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0754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Hva kan vi for eksempel  se etter og dyrke som viktige verdier og prinsipper for lokalt utviklingsarbeid? Hvilke stemmer skal høres i arbeidet med inkludering? Hvordan får vi i større grad brukerfokus i utvikling av tjenester og hva kan </a:t>
            </a:r>
            <a:r>
              <a:rPr lang="nb-NO" dirty="0" err="1"/>
              <a:t>samskaping</a:t>
            </a:r>
            <a:r>
              <a:rPr lang="nb-NO" dirty="0"/>
              <a:t> og medvirkning være her hos oss?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1C30C-1CD4-4390-87CE-C32A3ECCA223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03281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Hvilken rolle tar og får kulturskolen som utviklingsaktør for eksempel?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1C30C-1CD4-4390-87CE-C32A3ECCA223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97673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Mestring – hvordan bidrar kulturskolen positivt til å utvikle fokuset på mestring som verdi og vesentlig mål i arbeidet med barn og unge for eksempel?</a:t>
            </a:r>
          </a:p>
          <a:p>
            <a:r>
              <a:rPr lang="nb-NO"/>
              <a:t>Dette er bla </a:t>
            </a:r>
            <a:r>
              <a:rPr lang="nb-NO" dirty="0"/>
              <a:t>både nevnt i rammeplan for kulturskolen og i den nye lærerplanen for grunnskolen.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1C30C-1CD4-4390-87CE-C32A3ECCA223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37129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5760">
              <a:lnSpc>
                <a:spcPts val="14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KS Landsting 2016 vedtok en styrking av </a:t>
            </a:r>
            <a:r>
              <a:rPr lang="nb-NO" sz="1800" dirty="0">
                <a:solidFill>
                  <a:srgbClr val="19171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organisasjonen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på kulturfeltet. Arbeidet med Fremtidens kulturskole er del av oppfølgingen av dette. KS og Norsk </a:t>
            </a:r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kulturskoleråd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har i en toårsperiode samarbeidet om en felles satsing på kulturskoleområdet: prosjektet Fremtidens kulturskole. Norsk </a:t>
            </a:r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kulturskoleråd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har lagt arbeidet med Fremtidens kulturskole inn i sitt strategiske arbeid. Denne rapporten oppsummerer erfaringer fra prosjektet, og angir veivalg for videre arbeid. </a:t>
            </a:r>
          </a:p>
          <a:p>
            <a:pPr marL="365760">
              <a:lnSpc>
                <a:spcPts val="14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Hva er en kulturskole for fremtiden? Det kan ingen bestemme eller finne ut alene. Til det behøver man mange stemmer og perspektiver for både å se mulighetsrommet og på sikt bli tydeligere på hva Fremtidens kulturskole kan romme og bety. </a:t>
            </a:r>
          </a:p>
          <a:p>
            <a:pPr marL="365760">
              <a:lnSpc>
                <a:spcPts val="1400"/>
              </a:lnSpc>
              <a:spcAft>
                <a:spcPts val="800"/>
              </a:spcAft>
            </a:pPr>
            <a:r>
              <a:rPr lang="nb-NO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Formålet med prosjektet er: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400"/>
              </a:lnSpc>
              <a:buFont typeface="Symbol" panose="05050102010706020507" pitchFamily="18" charset="2"/>
              <a:buChar char="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 tydeliggjøre den kommunale kulturskolens potensiale som del av den lokale samfunnsutviklingen, det helhetlige oppvekstmiljøet i kommunen og som aktør i det kommunale tjenestetilbudet til hele befolkningen. </a:t>
            </a:r>
          </a:p>
          <a:p>
            <a:pPr marL="342900" lvl="0" indent="-342900">
              <a:lnSpc>
                <a:spcPts val="1400"/>
              </a:lnSpc>
              <a:spcAft>
                <a:spcPts val="800"/>
              </a:spcAft>
              <a:buFont typeface="Symbol" panose="05050102010706020507" pitchFamily="18" charset="2"/>
              <a:buChar char="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kulturskole som får sin rolle og forventninger beskrevet i kommunens planverk.</a:t>
            </a:r>
          </a:p>
          <a:p>
            <a:pPr marL="365760">
              <a:lnSpc>
                <a:spcPts val="1400"/>
              </a:lnSpc>
              <a:spcAft>
                <a:spcPts val="800"/>
              </a:spcAft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1C30C-1CD4-4390-87CE-C32A3ECCA223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4504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5760">
              <a:lnSpc>
                <a:spcPts val="14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har vært vesentlig for arbeidet at prosjektet relaterer seg til behov, tanker og opplevd virkelighet, der kulturskolen virker og drives. </a:t>
            </a:r>
          </a:p>
          <a:p>
            <a:pPr marL="365760">
              <a:lnSpc>
                <a:spcPts val="14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 møte kulturskolefeltets ulike interessenter har blitt prioritert. </a:t>
            </a:r>
          </a:p>
          <a:p>
            <a:pPr marL="365760">
              <a:lnSpc>
                <a:spcPts val="1400"/>
              </a:lnSpc>
              <a:spcAft>
                <a:spcPts val="800"/>
              </a:spcAft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5760">
              <a:lnSpc>
                <a:spcPts val="14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Størsteparten av aktivitetene i prosjektet har dreid seg om dialog, refleksjon og diskusjoner for å skaffe et «kunnskapsgrunnlag». </a:t>
            </a:r>
          </a:p>
          <a:p>
            <a:pPr marL="365760">
              <a:lnSpc>
                <a:spcPts val="14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som jobber i kulturskolene, i kommunene, i oppvekst- og kultursektor har vært prosjektets dialogpartnere.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1C30C-1CD4-4390-87CE-C32A3ECCA223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73145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Bestilling fra styringsgruppen høsten 2020, vitner om ønsket om helhetlig utvikling i kommunal sektor, med kulturskolen som en tydelig aktuell aktør og </a:t>
            </a:r>
            <a:r>
              <a:rPr lang="nb-NO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samskapingskommunen</a:t>
            </a:r>
            <a:r>
              <a:rPr lang="nb-NO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Kultur og kulturskolen har både en viktig egenverdi, og en sterk samfunnsskapende kraft.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Kultur gir verdifulle opplevelser og mening i menneskers liv, skaper fellesskap og sterke lokalsamfunn.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 arena for frie ytringer kan kultursektoren også bidra til å styrke demokratiet.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Gjennom ulike kulturelle utrykk vises ulike tradisjoner, identitet, tanker og følelser på en måte som bidrar til toleranse for mangfold og dermed inkludering.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På denne måten kan kultursektoren og kulturskolen bidra til tillit og samhold som styrker samfunnets sosial bærekraft, i tråd med FNs </a:t>
            </a:r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bærekraftsmål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1C30C-1CD4-4390-87CE-C32A3ECCA223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33895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Tre spørsmål som må prioriteres og jobbe ulikt med ut i fra kontekst og hvem som er tilstede.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1C30C-1CD4-4390-87CE-C32A3ECCA223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54318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Tidsbruk, regler og plenumstilbakemelding, skriftlig tilbakemelding, må justeres ut i fra rammer og hensikt med samlingen.</a:t>
            </a:r>
          </a:p>
          <a:p>
            <a:r>
              <a:rPr lang="nb-NO" dirty="0">
                <a:latin typeface="Calibri" panose="020F0502020204030204" pitchFamily="34" charset="0"/>
              </a:rPr>
              <a:t>(Samle også gjerne innspillene i Padlet i ettertid, for en oppsummering - og for eventuelt å dele med alle deltakerne)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1C30C-1CD4-4390-87CE-C32A3ECCA223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68629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1C30C-1CD4-4390-87CE-C32A3ECCA223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100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8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0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0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7.jpe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jpe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0.jpe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2.jpe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4.jpe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3.jpe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37.jpe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1 Blål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2">
            <a:extLst>
              <a:ext uri="{FF2B5EF4-FFF2-40B4-BE49-F238E27FC236}">
                <a16:creationId xmlns:a16="http://schemas.microsoft.com/office/drawing/2014/main" id="{BC58E94D-2CB0-450C-B262-F1DE5832F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08733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7C168732-0453-45DB-81A4-0EEAA6EBC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8CABEB71-3D1B-4A58-8EAD-0CEBB089C9BE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3092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pic>
        <p:nvPicPr>
          <p:cNvPr id="6" name="Bilde 8">
            <a:extLst>
              <a:ext uri="{FF2B5EF4-FFF2-40B4-BE49-F238E27FC236}">
                <a16:creationId xmlns:a16="http://schemas.microsoft.com/office/drawing/2014/main" id="{C5BC0E53-77D1-4032-95F6-FAE1CB3DB2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529" y="1382965"/>
            <a:ext cx="7846438" cy="12778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" name="Plassholder for tittel 17">
            <a:extLst>
              <a:ext uri="{FF2B5EF4-FFF2-40B4-BE49-F238E27FC236}">
                <a16:creationId xmlns:a16="http://schemas.microsoft.com/office/drawing/2014/main" id="{7B40A2C6-4D97-4A97-95B3-DAA024F6EB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19933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1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2">
            <a:extLst>
              <a:ext uri="{FF2B5EF4-FFF2-40B4-BE49-F238E27FC236}">
                <a16:creationId xmlns:a16="http://schemas.microsoft.com/office/drawing/2014/main" id="{E8F6E34D-ECB4-4AD6-AE2A-2505D727A3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2480139"/>
            <a:ext cx="3328571" cy="437786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432B49C6-0566-4F98-9716-DA7CC46158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E1BCC6B9-0DA3-426E-997A-E06FBEA86AA2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3092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</p:txBody>
      </p:sp>
      <p:pic>
        <p:nvPicPr>
          <p:cNvPr id="6" name="Bilde 8">
            <a:extLst>
              <a:ext uri="{FF2B5EF4-FFF2-40B4-BE49-F238E27FC236}">
                <a16:creationId xmlns:a16="http://schemas.microsoft.com/office/drawing/2014/main" id="{8F536C4E-9041-4E27-9BAC-884A8087E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529" y="1389019"/>
            <a:ext cx="7846438" cy="1277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lassholder for tittel 17">
            <a:extLst>
              <a:ext uri="{FF2B5EF4-FFF2-40B4-BE49-F238E27FC236}">
                <a16:creationId xmlns:a16="http://schemas.microsoft.com/office/drawing/2014/main" id="{E6DFCC3E-F3A4-448A-AEED-C7540D4BD6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322632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1 G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2">
            <a:extLst>
              <a:ext uri="{FF2B5EF4-FFF2-40B4-BE49-F238E27FC236}">
                <a16:creationId xmlns:a16="http://schemas.microsoft.com/office/drawing/2014/main" id="{9D2D7E66-A07F-4863-B94B-EEB3DEC0E9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25" y="2603031"/>
            <a:ext cx="3230845" cy="425132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5B4F185E-4B60-400B-AC34-E1660D76B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9F759A5D-47C3-4679-BF31-EA130F24802E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3092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pic>
        <p:nvPicPr>
          <p:cNvPr id="6" name="Bilde 9">
            <a:extLst>
              <a:ext uri="{FF2B5EF4-FFF2-40B4-BE49-F238E27FC236}">
                <a16:creationId xmlns:a16="http://schemas.microsoft.com/office/drawing/2014/main" id="{B2D05D69-67EB-47B8-A38A-488C11614A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529" y="1386614"/>
            <a:ext cx="7846438" cy="1277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lassholder for tittel 17">
            <a:extLst>
              <a:ext uri="{FF2B5EF4-FFF2-40B4-BE49-F238E27FC236}">
                <a16:creationId xmlns:a16="http://schemas.microsoft.com/office/drawing/2014/main" id="{43AAA54A-73D6-4012-938E-76E0D5DCBC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02520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2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7">
            <a:extLst>
              <a:ext uri="{FF2B5EF4-FFF2-40B4-BE49-F238E27FC236}">
                <a16:creationId xmlns:a16="http://schemas.microsoft.com/office/drawing/2014/main" id="{B91061AA-9644-4C49-85AB-E5FE856EF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7" y="3152774"/>
            <a:ext cx="3682974" cy="370522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089C5025-CAFA-4512-897B-B088B43D5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497ACFEB-2BD2-488B-8364-446828F5F7E4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3092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pic>
        <p:nvPicPr>
          <p:cNvPr id="6" name="Bilde 12">
            <a:extLst>
              <a:ext uri="{FF2B5EF4-FFF2-40B4-BE49-F238E27FC236}">
                <a16:creationId xmlns:a16="http://schemas.microsoft.com/office/drawing/2014/main" id="{0BBCEA08-AD66-4662-9430-2AE49F448E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529" y="1382965"/>
            <a:ext cx="7846438" cy="12778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lassholder for tittel 17">
            <a:extLst>
              <a:ext uri="{FF2B5EF4-FFF2-40B4-BE49-F238E27FC236}">
                <a16:creationId xmlns:a16="http://schemas.microsoft.com/office/drawing/2014/main" id="{D00E6915-85A2-4535-8A02-A356A627B5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59838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2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6">
            <a:extLst>
              <a:ext uri="{FF2B5EF4-FFF2-40B4-BE49-F238E27FC236}">
                <a16:creationId xmlns:a16="http://schemas.microsoft.com/office/drawing/2014/main" id="{9BAA7935-BB82-4005-9A2B-8A9A56C684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710" y="0"/>
            <a:ext cx="6803218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7181D228-85D7-4675-8A5E-AA858DE1F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A501E8E6-A477-4733-848B-337D6CD16054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3092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pic>
        <p:nvPicPr>
          <p:cNvPr id="6" name="Bilde 10">
            <a:extLst>
              <a:ext uri="{FF2B5EF4-FFF2-40B4-BE49-F238E27FC236}">
                <a16:creationId xmlns:a16="http://schemas.microsoft.com/office/drawing/2014/main" id="{8A31BF2E-0BF0-4A9C-BF69-34D6302EF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529" y="1379445"/>
            <a:ext cx="7846438" cy="1277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lassholder for tittel 17">
            <a:extLst>
              <a:ext uri="{FF2B5EF4-FFF2-40B4-BE49-F238E27FC236}">
                <a16:creationId xmlns:a16="http://schemas.microsoft.com/office/drawing/2014/main" id="{000BC9A7-A0D0-419A-BE42-70E78CB556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83599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2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6">
            <a:extLst>
              <a:ext uri="{FF2B5EF4-FFF2-40B4-BE49-F238E27FC236}">
                <a16:creationId xmlns:a16="http://schemas.microsoft.com/office/drawing/2014/main" id="{2B503912-75BD-40B0-AEDC-B684BF5856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710" y="3209925"/>
            <a:ext cx="3620250" cy="362751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B2A39E5A-0126-4817-9E9D-F25FA0265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D943E6C9-0BCC-474A-9014-4241E3500ED8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3092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pic>
        <p:nvPicPr>
          <p:cNvPr id="6" name="Bilde 10">
            <a:extLst>
              <a:ext uri="{FF2B5EF4-FFF2-40B4-BE49-F238E27FC236}">
                <a16:creationId xmlns:a16="http://schemas.microsoft.com/office/drawing/2014/main" id="{79523E9A-9BCE-451A-B95E-F596E62B0E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529" y="1379445"/>
            <a:ext cx="7846438" cy="1277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lassholder for tittel 17">
            <a:extLst>
              <a:ext uri="{FF2B5EF4-FFF2-40B4-BE49-F238E27FC236}">
                <a16:creationId xmlns:a16="http://schemas.microsoft.com/office/drawing/2014/main" id="{CA5694A7-7965-4CA2-A0DF-BE44151272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5502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3 Blål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7">
            <a:extLst>
              <a:ext uri="{FF2B5EF4-FFF2-40B4-BE49-F238E27FC236}">
                <a16:creationId xmlns:a16="http://schemas.microsoft.com/office/drawing/2014/main" id="{132BE9D1-EBF1-465C-A762-A28A7A844A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567194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28CF22E6-50F1-4C65-AE51-252B25ED2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1A43277B-2016-4294-9611-5C3A256B09F2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3092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pic>
        <p:nvPicPr>
          <p:cNvPr id="6" name="Bilde 8">
            <a:extLst>
              <a:ext uri="{FF2B5EF4-FFF2-40B4-BE49-F238E27FC236}">
                <a16:creationId xmlns:a16="http://schemas.microsoft.com/office/drawing/2014/main" id="{CD092ED9-1DE0-4E44-9162-4AD765F580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529" y="1382965"/>
            <a:ext cx="7846438" cy="12778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lassholder for tittel 17">
            <a:extLst>
              <a:ext uri="{FF2B5EF4-FFF2-40B4-BE49-F238E27FC236}">
                <a16:creationId xmlns:a16="http://schemas.microsoft.com/office/drawing/2014/main" id="{7DEAD5E4-E2F2-45B2-A359-5173384FFF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489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3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7">
            <a:extLst>
              <a:ext uri="{FF2B5EF4-FFF2-40B4-BE49-F238E27FC236}">
                <a16:creationId xmlns:a16="http://schemas.microsoft.com/office/drawing/2014/main" id="{7383B341-2435-4078-9B4D-7D5BA6587E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567194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3160FAA9-F550-48CF-9AFB-7C5480283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D9DF001B-B912-4C8A-AAAE-288B284CFE65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3092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pic>
        <p:nvPicPr>
          <p:cNvPr id="6" name="Bilde 9">
            <a:extLst>
              <a:ext uri="{FF2B5EF4-FFF2-40B4-BE49-F238E27FC236}">
                <a16:creationId xmlns:a16="http://schemas.microsoft.com/office/drawing/2014/main" id="{4CEFEA70-77D9-464F-8419-E5DD73766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529" y="1373511"/>
            <a:ext cx="7846438" cy="13965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lassholder for tittel 17">
            <a:extLst>
              <a:ext uri="{FF2B5EF4-FFF2-40B4-BE49-F238E27FC236}">
                <a16:creationId xmlns:a16="http://schemas.microsoft.com/office/drawing/2014/main" id="{C00D77DF-FA44-49BC-AA54-CF5C8414F5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41341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3 Grå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5">
            <a:extLst>
              <a:ext uri="{FF2B5EF4-FFF2-40B4-BE49-F238E27FC236}">
                <a16:creationId xmlns:a16="http://schemas.microsoft.com/office/drawing/2014/main" id="{6154D166-5B2E-4A0D-AE2B-51FBB043F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7194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217E85EC-A1FE-4CD9-BF89-EAD381620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F7468549-7019-41D2-AFC6-E6E5E16660CA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3092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pic>
        <p:nvPicPr>
          <p:cNvPr id="6" name="Bilde 13">
            <a:extLst>
              <a:ext uri="{FF2B5EF4-FFF2-40B4-BE49-F238E27FC236}">
                <a16:creationId xmlns:a16="http://schemas.microsoft.com/office/drawing/2014/main" id="{7E0D8DAD-900E-4F3B-A67D-8880B9BCC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529" y="1382965"/>
            <a:ext cx="7846438" cy="12778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lassholder for tittel 17">
            <a:extLst>
              <a:ext uri="{FF2B5EF4-FFF2-40B4-BE49-F238E27FC236}">
                <a16:creationId xmlns:a16="http://schemas.microsoft.com/office/drawing/2014/main" id="{F36DE92D-4853-4000-8E30-50290F8466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46661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4 Blål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9" descr="Et bilde som inneholder foto, mann, stående, hvit&#10;&#10;Automatisk generert beskrivelse">
            <a:extLst>
              <a:ext uri="{FF2B5EF4-FFF2-40B4-BE49-F238E27FC236}">
                <a16:creationId xmlns:a16="http://schemas.microsoft.com/office/drawing/2014/main" id="{FDDCFF11-30B8-4E77-970A-7E8743C05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0928"/>
            <a:ext cx="3479885" cy="492707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72E9EDB4-C032-4DB3-9F18-1A065365E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751CA0E0-1C45-4BE4-AFC0-D8BD48A82D43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3092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pic>
        <p:nvPicPr>
          <p:cNvPr id="6" name="Bilde 12">
            <a:extLst>
              <a:ext uri="{FF2B5EF4-FFF2-40B4-BE49-F238E27FC236}">
                <a16:creationId xmlns:a16="http://schemas.microsoft.com/office/drawing/2014/main" id="{2C8631B5-3739-42E0-8C2D-77738FB13B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529" y="1382965"/>
            <a:ext cx="7846438" cy="12080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lassholder for tittel 17">
            <a:extLst>
              <a:ext uri="{FF2B5EF4-FFF2-40B4-BE49-F238E27FC236}">
                <a16:creationId xmlns:a16="http://schemas.microsoft.com/office/drawing/2014/main" id="{3E0A7EAB-F46D-4051-BEC9-38382E1ED9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2970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4 l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1" descr="Et bilde som inneholder foto, mann, hvit&#10;&#10;Automatisk generert beskrivelse">
            <a:extLst>
              <a:ext uri="{FF2B5EF4-FFF2-40B4-BE49-F238E27FC236}">
                <a16:creationId xmlns:a16="http://schemas.microsoft.com/office/drawing/2014/main" id="{677B7CD0-D6D0-4C10-A4FE-4EDB82ED5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09750"/>
            <a:ext cx="3565471" cy="504825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56C40C87-C1FE-4319-83DB-D6FB7AF8E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E522564E-2DEA-475B-A315-4A3780184720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3092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pic>
        <p:nvPicPr>
          <p:cNvPr id="6" name="Bilde 14">
            <a:extLst>
              <a:ext uri="{FF2B5EF4-FFF2-40B4-BE49-F238E27FC236}">
                <a16:creationId xmlns:a16="http://schemas.microsoft.com/office/drawing/2014/main" id="{6A5F0CB6-4685-4B02-9783-2FA75417AF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529" y="1373511"/>
            <a:ext cx="7846438" cy="13965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lassholder for tittel 17">
            <a:extLst>
              <a:ext uri="{FF2B5EF4-FFF2-40B4-BE49-F238E27FC236}">
                <a16:creationId xmlns:a16="http://schemas.microsoft.com/office/drawing/2014/main" id="{575FD3C3-5720-4EF0-904D-F9E642F1B0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55528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4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1" descr="Et bilde som inneholder foto, mann, hvit&#10;&#10;Automatisk generert beskrivelse">
            <a:extLst>
              <a:ext uri="{FF2B5EF4-FFF2-40B4-BE49-F238E27FC236}">
                <a16:creationId xmlns:a16="http://schemas.microsoft.com/office/drawing/2014/main" id="{011A8265-A99E-4156-8791-274EB7E3C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43659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D6F2918E-6091-4A04-9C75-06A64DC85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8737F17B-4942-49A8-AEE9-A4E67EBE20AB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3092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pic>
        <p:nvPicPr>
          <p:cNvPr id="6" name="Bilde 14">
            <a:extLst>
              <a:ext uri="{FF2B5EF4-FFF2-40B4-BE49-F238E27FC236}">
                <a16:creationId xmlns:a16="http://schemas.microsoft.com/office/drawing/2014/main" id="{5B185F11-1632-4754-85E9-65C5CD759D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529" y="1382965"/>
            <a:ext cx="7846438" cy="12778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lassholder for tittel 17">
            <a:extLst>
              <a:ext uri="{FF2B5EF4-FFF2-40B4-BE49-F238E27FC236}">
                <a16:creationId xmlns:a16="http://schemas.microsoft.com/office/drawing/2014/main" id="{0FB248D0-D3E4-450C-ADDC-2009439D4C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61783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5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7" descr="Et bilde som inneholder mann, stor, fly, stående&#10;&#10;Automatisk generert beskrivelse">
            <a:extLst>
              <a:ext uri="{FF2B5EF4-FFF2-40B4-BE49-F238E27FC236}">
                <a16:creationId xmlns:a16="http://schemas.microsoft.com/office/drawing/2014/main" id="{85BB54CB-7D18-4845-8E05-79E4B0AC1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47974"/>
            <a:ext cx="3800878" cy="401002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6E6796D1-FC5C-4B1E-B2E3-860496802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9924C15C-EFB3-484A-9A69-8CB948905035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3092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pic>
        <p:nvPicPr>
          <p:cNvPr id="6" name="Bilde 10">
            <a:extLst>
              <a:ext uri="{FF2B5EF4-FFF2-40B4-BE49-F238E27FC236}">
                <a16:creationId xmlns:a16="http://schemas.microsoft.com/office/drawing/2014/main" id="{20A2C07B-D2EE-41B4-A031-E8B83AD64F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529" y="1382965"/>
            <a:ext cx="7846438" cy="12778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lassholder for tittel 17">
            <a:extLst>
              <a:ext uri="{FF2B5EF4-FFF2-40B4-BE49-F238E27FC236}">
                <a16:creationId xmlns:a16="http://schemas.microsoft.com/office/drawing/2014/main" id="{13D86BE3-05D5-43B1-9BF3-AEC515C1F0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85827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5 Blål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4">
            <a:extLst>
              <a:ext uri="{FF2B5EF4-FFF2-40B4-BE49-F238E27FC236}">
                <a16:creationId xmlns:a16="http://schemas.microsoft.com/office/drawing/2014/main" id="{A42AD2B3-ED45-4CA9-B0B6-A7838301C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43250"/>
            <a:ext cx="3521003" cy="371475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842EE1ED-06CF-4A0C-845B-670B2C98E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10DA47C9-A4D5-4020-9FEE-E71BF2E4FEA2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3092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pic>
        <p:nvPicPr>
          <p:cNvPr id="6" name="Bilde 10">
            <a:extLst>
              <a:ext uri="{FF2B5EF4-FFF2-40B4-BE49-F238E27FC236}">
                <a16:creationId xmlns:a16="http://schemas.microsoft.com/office/drawing/2014/main" id="{8C3BFD28-3A1D-4F8D-A5FA-CCC691BE5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529" y="1373511"/>
            <a:ext cx="7846438" cy="13965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lassholder for tittel 17">
            <a:extLst>
              <a:ext uri="{FF2B5EF4-FFF2-40B4-BE49-F238E27FC236}">
                <a16:creationId xmlns:a16="http://schemas.microsoft.com/office/drawing/2014/main" id="{7F950FF8-ED8D-4B6A-BC80-8BF0330C30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09689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5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7">
            <a:extLst>
              <a:ext uri="{FF2B5EF4-FFF2-40B4-BE49-F238E27FC236}">
                <a16:creationId xmlns:a16="http://schemas.microsoft.com/office/drawing/2014/main" id="{A24D380D-87D8-49BC-9A54-F2B8DCB6B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890"/>
            <a:ext cx="6500314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EC98B73A-C417-4675-8A49-10564002E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A52B1C2A-37B5-4118-B7F2-244EE0002A99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2547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pic>
        <p:nvPicPr>
          <p:cNvPr id="6" name="Bilde 10">
            <a:extLst>
              <a:ext uri="{FF2B5EF4-FFF2-40B4-BE49-F238E27FC236}">
                <a16:creationId xmlns:a16="http://schemas.microsoft.com/office/drawing/2014/main" id="{6F133244-D33A-4917-AAB4-6B1B6741BD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529" y="1382965"/>
            <a:ext cx="7846438" cy="12778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lassholder for tittel 17">
            <a:extLst>
              <a:ext uri="{FF2B5EF4-FFF2-40B4-BE49-F238E27FC236}">
                <a16:creationId xmlns:a16="http://schemas.microsoft.com/office/drawing/2014/main" id="{743C9C05-C03C-44F6-8D58-1B6D069DE3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26921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6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9" descr="Et bilde som inneholder mann, snø, vann, stående&#10;&#10;Automatisk generert beskrivelse">
            <a:extLst>
              <a:ext uri="{FF2B5EF4-FFF2-40B4-BE49-F238E27FC236}">
                <a16:creationId xmlns:a16="http://schemas.microsoft.com/office/drawing/2014/main" id="{AA0A2F36-2B9D-47E9-94C4-4698D982B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09774"/>
            <a:ext cx="3936713" cy="484822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F0D4DC07-4A62-4084-87E8-4E96F68BC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79221ABA-7F6B-457D-BFBE-09D51BE7E00A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3092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pic>
        <p:nvPicPr>
          <p:cNvPr id="6" name="Bilde 14">
            <a:extLst>
              <a:ext uri="{FF2B5EF4-FFF2-40B4-BE49-F238E27FC236}">
                <a16:creationId xmlns:a16="http://schemas.microsoft.com/office/drawing/2014/main" id="{44A6E234-5FFA-4324-9855-521774A99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529" y="1382965"/>
            <a:ext cx="7846438" cy="12778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lassholder for tittel 17">
            <a:extLst>
              <a:ext uri="{FF2B5EF4-FFF2-40B4-BE49-F238E27FC236}">
                <a16:creationId xmlns:a16="http://schemas.microsoft.com/office/drawing/2014/main" id="{621F9F37-2A46-4CB3-ADB4-DDCC23F788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773647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6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7">
            <a:extLst>
              <a:ext uri="{FF2B5EF4-FFF2-40B4-BE49-F238E27FC236}">
                <a16:creationId xmlns:a16="http://schemas.microsoft.com/office/drawing/2014/main" id="{7C607728-7E88-4E71-BA90-FF9BA1BFC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3284" y="-20747"/>
            <a:ext cx="5728432" cy="687874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7E6E6458-18B9-421D-B491-0B58CCCC3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84713213-A2E9-4EE8-B14B-385DE3B12E62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3092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pic>
        <p:nvPicPr>
          <p:cNvPr id="6" name="Bilde 10">
            <a:extLst>
              <a:ext uri="{FF2B5EF4-FFF2-40B4-BE49-F238E27FC236}">
                <a16:creationId xmlns:a16="http://schemas.microsoft.com/office/drawing/2014/main" id="{25709C63-DA40-42D1-BBC8-1C4F304F17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529" y="1373511"/>
            <a:ext cx="7846438" cy="13965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lassholder for tittel 17">
            <a:extLst>
              <a:ext uri="{FF2B5EF4-FFF2-40B4-BE49-F238E27FC236}">
                <a16:creationId xmlns:a16="http://schemas.microsoft.com/office/drawing/2014/main" id="{F19A07E6-71C7-49D5-99A8-3CD583C1CF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99341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6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7" descr="Et bilde som inneholder hatt&#10;&#10;Automatisk generert beskrivelse">
            <a:extLst>
              <a:ext uri="{FF2B5EF4-FFF2-40B4-BE49-F238E27FC236}">
                <a16:creationId xmlns:a16="http://schemas.microsoft.com/office/drawing/2014/main" id="{7693CF44-4EC6-4DE7-BCC7-D4B8DB4BE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9740" y="0"/>
            <a:ext cx="566073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C881E269-E692-4A6F-A260-4BE87A592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629B68B4-EE07-46A0-A0B7-22B368EDE3D3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3092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pic>
        <p:nvPicPr>
          <p:cNvPr id="6" name="Bilde 10">
            <a:extLst>
              <a:ext uri="{FF2B5EF4-FFF2-40B4-BE49-F238E27FC236}">
                <a16:creationId xmlns:a16="http://schemas.microsoft.com/office/drawing/2014/main" id="{29E53808-E081-43C9-ACA8-AE79CF805D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529" y="1382965"/>
            <a:ext cx="7846438" cy="12778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lassholder for tittel 17">
            <a:extLst>
              <a:ext uri="{FF2B5EF4-FFF2-40B4-BE49-F238E27FC236}">
                <a16:creationId xmlns:a16="http://schemas.microsoft.com/office/drawing/2014/main" id="{33E91701-57FE-4F50-B985-7043FDA851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813191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7 Gull/grø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7" descr="Et bilde som inneholder mann&#10;&#10;Automatisk generert beskrivelse">
            <a:extLst>
              <a:ext uri="{FF2B5EF4-FFF2-40B4-BE49-F238E27FC236}">
                <a16:creationId xmlns:a16="http://schemas.microsoft.com/office/drawing/2014/main" id="{9B1773FD-70CD-40EA-ACC8-57725A4B3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" y="8045"/>
            <a:ext cx="5816237" cy="68499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EF0E2AEE-E3AF-4A24-8AE6-F33864206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5313A270-D3C8-4126-A378-53FA3439765D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3092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pic>
        <p:nvPicPr>
          <p:cNvPr id="6" name="Bilde 15">
            <a:extLst>
              <a:ext uri="{FF2B5EF4-FFF2-40B4-BE49-F238E27FC236}">
                <a16:creationId xmlns:a16="http://schemas.microsoft.com/office/drawing/2014/main" id="{291F92C0-ACA0-4084-8C99-7D5DB35FE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529" y="1391067"/>
            <a:ext cx="7846438" cy="1317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lassholder for tittel 17">
            <a:extLst>
              <a:ext uri="{FF2B5EF4-FFF2-40B4-BE49-F238E27FC236}">
                <a16:creationId xmlns:a16="http://schemas.microsoft.com/office/drawing/2014/main" id="{EEDFFDC5-B57D-4D32-BA5D-17A23A72A2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814218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7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0" descr="Et bilde som inneholder foto, mann, gammel, holder&#10;&#10;Automatisk generert beskrivelse">
            <a:extLst>
              <a:ext uri="{FF2B5EF4-FFF2-40B4-BE49-F238E27FC236}">
                <a16:creationId xmlns:a16="http://schemas.microsoft.com/office/drawing/2014/main" id="{0D366703-F11C-4347-AC6C-004A27E62F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2606671"/>
            <a:ext cx="3829018" cy="425132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5189037A-0EEB-4672-963B-F217DB1C0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3B73C812-41EB-4CC0-8EC9-E9ADE0B5369A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3092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pic>
        <p:nvPicPr>
          <p:cNvPr id="6" name="Bilde 15">
            <a:extLst>
              <a:ext uri="{FF2B5EF4-FFF2-40B4-BE49-F238E27FC236}">
                <a16:creationId xmlns:a16="http://schemas.microsoft.com/office/drawing/2014/main" id="{80298699-8C25-47FA-AB10-D57FA0E2D1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529" y="1373511"/>
            <a:ext cx="7846438" cy="13965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lassholder for tittel 17">
            <a:extLst>
              <a:ext uri="{FF2B5EF4-FFF2-40B4-BE49-F238E27FC236}">
                <a16:creationId xmlns:a16="http://schemas.microsoft.com/office/drawing/2014/main" id="{901471B1-956C-432D-A9FA-351D614E37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212903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7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0">
            <a:extLst>
              <a:ext uri="{FF2B5EF4-FFF2-40B4-BE49-F238E27FC236}">
                <a16:creationId xmlns:a16="http://schemas.microsoft.com/office/drawing/2014/main" id="{1B8BEA22-3193-4038-AAB6-8DA43A50AC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21772" y="14248"/>
            <a:ext cx="5876929" cy="68437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31836A8E-F36A-4E9A-B8A9-4D806D2E7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78A76D9F-9B04-4A03-8C86-B31E91BB7EA1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3092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 dirty="0"/>
              <a:t>Brødtekst - størrelsen tilpasses tekstvolum</a:t>
            </a:r>
          </a:p>
          <a:p>
            <a:pPr lvl="0"/>
            <a:r>
              <a:rPr lang="nb-NO" dirty="0"/>
              <a:t>Font Arial Nova </a:t>
            </a:r>
            <a:r>
              <a:rPr lang="nb-NO" dirty="0" err="1"/>
              <a:t>Cond</a:t>
            </a:r>
            <a:endParaRPr lang="nb-NO" dirty="0"/>
          </a:p>
        </p:txBody>
      </p:sp>
      <p:pic>
        <p:nvPicPr>
          <p:cNvPr id="6" name="Bilde 16">
            <a:extLst>
              <a:ext uri="{FF2B5EF4-FFF2-40B4-BE49-F238E27FC236}">
                <a16:creationId xmlns:a16="http://schemas.microsoft.com/office/drawing/2014/main" id="{B13D021D-4D5A-4988-A966-8FA8201D6B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529" y="1383030"/>
            <a:ext cx="7846438" cy="1317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lassholder for tittel 17">
            <a:extLst>
              <a:ext uri="{FF2B5EF4-FFF2-40B4-BE49-F238E27FC236}">
                <a16:creationId xmlns:a16="http://schemas.microsoft.com/office/drawing/2014/main" id="{531931A1-94F9-4F7D-BB1A-0C5411EFB5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88039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8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7" descr="Et bilde som inneholder mann&#10;&#10;Automatisk generert beskrivelse">
            <a:extLst>
              <a:ext uri="{FF2B5EF4-FFF2-40B4-BE49-F238E27FC236}">
                <a16:creationId xmlns:a16="http://schemas.microsoft.com/office/drawing/2014/main" id="{616C3525-ADB3-4C8A-B9BA-498B55E6A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510750"/>
            <a:ext cx="3169906" cy="534724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C823292B-86C7-4A62-A769-429D00ED5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978B7374-07C9-4613-A66F-35E2693ED007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3092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pic>
        <p:nvPicPr>
          <p:cNvPr id="6" name="Bilde 10">
            <a:extLst>
              <a:ext uri="{FF2B5EF4-FFF2-40B4-BE49-F238E27FC236}">
                <a16:creationId xmlns:a16="http://schemas.microsoft.com/office/drawing/2014/main" id="{6F6D53FE-2C15-4D3D-BD37-95F8D4FF3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529" y="1382965"/>
            <a:ext cx="7846438" cy="12778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lassholder for tittel 17">
            <a:extLst>
              <a:ext uri="{FF2B5EF4-FFF2-40B4-BE49-F238E27FC236}">
                <a16:creationId xmlns:a16="http://schemas.microsoft.com/office/drawing/2014/main" id="{E8B9079B-AB66-4037-B965-D3279EF702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046113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8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9">
            <a:extLst>
              <a:ext uri="{FF2B5EF4-FFF2-40B4-BE49-F238E27FC236}">
                <a16:creationId xmlns:a16="http://schemas.microsoft.com/office/drawing/2014/main" id="{081BE1E6-9AE4-4FFD-BEAE-9E9C20478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65495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02637D1F-A4C2-495E-8573-2461DE9F9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FB9424BB-ECA3-4E97-939F-F2F9A0AA21FF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3092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pic>
        <p:nvPicPr>
          <p:cNvPr id="6" name="Bilde 12">
            <a:extLst>
              <a:ext uri="{FF2B5EF4-FFF2-40B4-BE49-F238E27FC236}">
                <a16:creationId xmlns:a16="http://schemas.microsoft.com/office/drawing/2014/main" id="{A84F69F2-4F89-485F-998C-44EF3D6FD7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4495" y="1373511"/>
            <a:ext cx="7462473" cy="13965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lassholder for tittel 17">
            <a:extLst>
              <a:ext uri="{FF2B5EF4-FFF2-40B4-BE49-F238E27FC236}">
                <a16:creationId xmlns:a16="http://schemas.microsoft.com/office/drawing/2014/main" id="{671BC203-A482-4DF3-9E63-1A24B495AC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089204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8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7">
            <a:extLst>
              <a:ext uri="{FF2B5EF4-FFF2-40B4-BE49-F238E27FC236}">
                <a16:creationId xmlns:a16="http://schemas.microsoft.com/office/drawing/2014/main" id="{D66E43B9-2105-4914-9A1A-8B80C37B9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65495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C9E7FEF6-8074-4DA9-A617-A1A04DD1B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innhold 19">
            <a:extLst>
              <a:ext uri="{FF2B5EF4-FFF2-40B4-BE49-F238E27FC236}">
                <a16:creationId xmlns:a16="http://schemas.microsoft.com/office/drawing/2014/main" id="{C61CF68D-62B8-40E4-B5C9-AA6AB58ECB24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81529" y="1930929"/>
            <a:ext cx="7846438" cy="4251329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pic>
        <p:nvPicPr>
          <p:cNvPr id="6" name="Bilde 12">
            <a:extLst>
              <a:ext uri="{FF2B5EF4-FFF2-40B4-BE49-F238E27FC236}">
                <a16:creationId xmlns:a16="http://schemas.microsoft.com/office/drawing/2014/main" id="{7DB6B55C-C92B-4E61-A560-458797439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529" y="1382965"/>
            <a:ext cx="7846438" cy="12778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Plassholder for tittel 17">
            <a:extLst>
              <a:ext uri="{FF2B5EF4-FFF2-40B4-BE49-F238E27FC236}">
                <a16:creationId xmlns:a16="http://schemas.microsoft.com/office/drawing/2014/main" id="{76D72CFA-81E1-4BE5-B141-FE1E3B28E9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92985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tiff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tiff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tiff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tiff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tiff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.tiff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.tiff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.tiff"/><Relationship Id="rId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F3CE61DD-5A07-4917-B9C9-FD5F8F802A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Plassholder for tittel 17">
            <a:extLst>
              <a:ext uri="{FF2B5EF4-FFF2-40B4-BE49-F238E27FC236}">
                <a16:creationId xmlns:a16="http://schemas.microsoft.com/office/drawing/2014/main" id="{AB9DE8CA-6D30-4641-9536-075BB23039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  <p:sp>
        <p:nvSpPr>
          <p:cNvPr id="4" name="Plassholder for tekst 18">
            <a:extLst>
              <a:ext uri="{FF2B5EF4-FFF2-40B4-BE49-F238E27FC236}">
                <a16:creationId xmlns:a16="http://schemas.microsoft.com/office/drawing/2014/main" id="{17CF9623-7500-4158-B729-55816B1161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81987" y="1825627"/>
            <a:ext cx="7845981" cy="44227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marL="0" marR="0" lvl="0" indent="0" algn="l" defTabSz="914400" rtl="0" eaLnBrk="1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1pPr>
    </p:titleStyle>
    <p:bodyStyle>
      <a:lvl1pPr marL="0" marR="0" lvl="0" indent="0" algn="l" defTabSz="914400" rtl="0" eaLnBrk="1" fontAlgn="auto" hangingPunct="1">
        <a:lnSpc>
          <a:spcPct val="90000"/>
        </a:lnSpc>
        <a:spcBef>
          <a:spcPts val="100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1pPr>
      <a:lvl2pPr marL="0" marR="0" lvl="0" indent="0" algn="l" defTabSz="914400" rtl="0" eaLnBrk="1" fontAlgn="auto" hangingPunct="1">
        <a:lnSpc>
          <a:spcPct val="90000"/>
        </a:lnSpc>
        <a:spcBef>
          <a:spcPts val="100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EB1362E6-35B1-40B6-ADEA-007E697B4C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Plassholder for tekst 18">
            <a:extLst>
              <a:ext uri="{FF2B5EF4-FFF2-40B4-BE49-F238E27FC236}">
                <a16:creationId xmlns:a16="http://schemas.microsoft.com/office/drawing/2014/main" id="{1CA172D6-72F5-49D7-82F8-9E3B2C5509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81987" y="1825627"/>
            <a:ext cx="7845981" cy="44227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sp>
        <p:nvSpPr>
          <p:cNvPr id="6" name="Plassholder for tittel 17">
            <a:extLst>
              <a:ext uri="{FF2B5EF4-FFF2-40B4-BE49-F238E27FC236}">
                <a16:creationId xmlns:a16="http://schemas.microsoft.com/office/drawing/2014/main" id="{95D33602-55C2-45C8-91EA-701BAEFEA6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1pPr>
    </p:titleStyle>
    <p:bodyStyle>
      <a:lvl1pPr marL="0" marR="0" lvl="0" indent="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1pPr>
      <a:lvl2pPr marL="0" marR="0" lvl="0" indent="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CB53F0B2-A861-4180-87AC-F126F68E7A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Plassholder for tekst 18">
            <a:extLst>
              <a:ext uri="{FF2B5EF4-FFF2-40B4-BE49-F238E27FC236}">
                <a16:creationId xmlns:a16="http://schemas.microsoft.com/office/drawing/2014/main" id="{2FED0A13-CC42-4AEA-9C7C-58083FF60E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81987" y="1825627"/>
            <a:ext cx="7845981" cy="44227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sp>
        <p:nvSpPr>
          <p:cNvPr id="6" name="Plassholder for tittel 17">
            <a:extLst>
              <a:ext uri="{FF2B5EF4-FFF2-40B4-BE49-F238E27FC236}">
                <a16:creationId xmlns:a16="http://schemas.microsoft.com/office/drawing/2014/main" id="{E6873432-C3AA-4733-8324-E34BBA3AED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1pPr>
    </p:titleStyle>
    <p:bodyStyle>
      <a:lvl1pPr marL="0" marR="0" lvl="0" indent="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1pPr>
      <a:lvl2pPr marL="0" marR="0" lvl="0" indent="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02F6C17C-DEA3-489A-8DB3-94091004A1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Plassholder for tekst 18">
            <a:extLst>
              <a:ext uri="{FF2B5EF4-FFF2-40B4-BE49-F238E27FC236}">
                <a16:creationId xmlns:a16="http://schemas.microsoft.com/office/drawing/2014/main" id="{AA28D8AA-93D2-4DA5-AE07-34E27AC23F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81987" y="1825627"/>
            <a:ext cx="7845981" cy="44227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sp>
        <p:nvSpPr>
          <p:cNvPr id="6" name="Plassholder for tittel 17">
            <a:extLst>
              <a:ext uri="{FF2B5EF4-FFF2-40B4-BE49-F238E27FC236}">
                <a16:creationId xmlns:a16="http://schemas.microsoft.com/office/drawing/2014/main" id="{5E5F9181-8748-4A35-8D24-63924363A8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1pPr>
    </p:titleStyle>
    <p:bodyStyle>
      <a:lvl1pPr marL="0" marR="0" lvl="0" indent="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1pPr>
      <a:lvl2pPr marL="0" marR="0" lvl="0" indent="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22CE11F7-F5E9-428F-84C2-755CC9E247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Plassholder for tekst 18">
            <a:extLst>
              <a:ext uri="{FF2B5EF4-FFF2-40B4-BE49-F238E27FC236}">
                <a16:creationId xmlns:a16="http://schemas.microsoft.com/office/drawing/2014/main" id="{ED264CBE-28E8-4306-AD2D-3DA163D8C2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81987" y="1825627"/>
            <a:ext cx="7845981" cy="44227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sp>
        <p:nvSpPr>
          <p:cNvPr id="5" name="Plassholder for tittel 17">
            <a:extLst>
              <a:ext uri="{FF2B5EF4-FFF2-40B4-BE49-F238E27FC236}">
                <a16:creationId xmlns:a16="http://schemas.microsoft.com/office/drawing/2014/main" id="{0228176F-6177-4151-9816-98A22D34E5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1pPr>
    </p:titleStyle>
    <p:bodyStyle>
      <a:lvl1pPr marL="0" marR="0" lvl="0" indent="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1pPr>
      <a:lvl2pPr marL="0" marR="0" lvl="0" indent="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6D1FE2A8-C71D-4012-B6A1-D1EB4C9750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Plassholder for tekst 18">
            <a:extLst>
              <a:ext uri="{FF2B5EF4-FFF2-40B4-BE49-F238E27FC236}">
                <a16:creationId xmlns:a16="http://schemas.microsoft.com/office/drawing/2014/main" id="{9C9F3B07-57BC-4F95-8014-F481C7E9EA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81987" y="1825627"/>
            <a:ext cx="7845981" cy="44227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sp>
        <p:nvSpPr>
          <p:cNvPr id="6" name="Plassholder for tittel 17">
            <a:extLst>
              <a:ext uri="{FF2B5EF4-FFF2-40B4-BE49-F238E27FC236}">
                <a16:creationId xmlns:a16="http://schemas.microsoft.com/office/drawing/2014/main" id="{59C7AC42-8864-43F1-A516-1323679E47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1pPr>
    </p:titleStyle>
    <p:bodyStyle>
      <a:lvl1pPr marL="0" marR="0" lvl="0" indent="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1pPr>
      <a:lvl2pPr marL="0" marR="0" lvl="0" indent="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D76C8FAB-544F-4644-B929-A446977F1D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Plassholder for tekst 18">
            <a:extLst>
              <a:ext uri="{FF2B5EF4-FFF2-40B4-BE49-F238E27FC236}">
                <a16:creationId xmlns:a16="http://schemas.microsoft.com/office/drawing/2014/main" id="{25C5CC56-9DC9-4000-8D7E-8FAB0E21F2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81987" y="1825627"/>
            <a:ext cx="7845981" cy="44227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sp>
        <p:nvSpPr>
          <p:cNvPr id="6" name="Plassholder for tittel 17">
            <a:extLst>
              <a:ext uri="{FF2B5EF4-FFF2-40B4-BE49-F238E27FC236}">
                <a16:creationId xmlns:a16="http://schemas.microsoft.com/office/drawing/2014/main" id="{312AB889-B047-4339-968B-B194D1D168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1pPr>
    </p:titleStyle>
    <p:bodyStyle>
      <a:lvl1pPr marL="0" marR="0" lvl="0" indent="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1pPr>
      <a:lvl2pPr marL="0" marR="0" lvl="0" indent="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C027AE96-B0E5-4BCC-86F3-1AC3C5B735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2686" y="6322143"/>
            <a:ext cx="2505282" cy="3164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Plassholder for tekst 18">
            <a:extLst>
              <a:ext uri="{FF2B5EF4-FFF2-40B4-BE49-F238E27FC236}">
                <a16:creationId xmlns:a16="http://schemas.microsoft.com/office/drawing/2014/main" id="{D348472F-9AB1-4141-A84F-F1B44C7828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81987" y="1825627"/>
            <a:ext cx="7845981" cy="44227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nb-NO"/>
              <a:t>Brødtekst - størrelsen tilpasses tekstvolum</a:t>
            </a:r>
          </a:p>
          <a:p>
            <a:pPr lvl="0"/>
            <a:r>
              <a:rPr lang="nb-NO"/>
              <a:t>Font Arial Nova Cond</a:t>
            </a:r>
          </a:p>
        </p:txBody>
      </p:sp>
      <p:sp>
        <p:nvSpPr>
          <p:cNvPr id="6" name="Plassholder for tittel 17">
            <a:extLst>
              <a:ext uri="{FF2B5EF4-FFF2-40B4-BE49-F238E27FC236}">
                <a16:creationId xmlns:a16="http://schemas.microsoft.com/office/drawing/2014/main" id="{0C77A290-F1E7-4FBA-9465-0A0802859A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 dirty="0"/>
              <a:t>Hoved titler – størrelse 25 punkt – Font Arial Nova </a:t>
            </a:r>
            <a:r>
              <a:rPr lang="nb-NO" dirty="0" err="1"/>
              <a:t>Cond</a:t>
            </a:r>
            <a:endParaRPr lang="nb-N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1pPr>
    </p:titleStyle>
    <p:bodyStyle>
      <a:lvl1pPr marL="0" marR="0" lvl="0" indent="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1pPr>
      <a:lvl2pPr marL="0" marR="0" lvl="0" indent="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None/>
        <a:tabLst/>
        <a:defRPr lang="nb-NO" sz="2500" b="0" i="0" u="none" strike="noStrike" kern="1200" cap="none" spc="0" baseline="0">
          <a:solidFill>
            <a:srgbClr val="000000"/>
          </a:solidFill>
          <a:uFillTx/>
          <a:latin typeface="Arial Nova Cond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686298C2-7858-4068-BA3A-D44225AD8DA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509819" y="1876926"/>
            <a:ext cx="3650686" cy="4371480"/>
          </a:xfrm>
        </p:spPr>
        <p:txBody>
          <a:bodyPr/>
          <a:lstStyle/>
          <a:p>
            <a:endParaRPr lang="nb-NO" sz="2800" dirty="0"/>
          </a:p>
          <a:p>
            <a:r>
              <a:rPr lang="nb-NO" sz="4000" b="1" i="1" dirty="0"/>
              <a:t>«Sluttrapport og springbrett»</a:t>
            </a:r>
          </a:p>
          <a:p>
            <a:endParaRPr lang="nb-NO" sz="4000" b="1" i="1" dirty="0"/>
          </a:p>
          <a:p>
            <a:r>
              <a:rPr lang="nb-NO" sz="2800" b="1" i="1" dirty="0"/>
              <a:t>Hovedfunn og bakgrunn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1D156889-A61A-42E8-968F-9C10C960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400" dirty="0"/>
              <a:t>- På vei mot </a:t>
            </a:r>
            <a:r>
              <a:rPr lang="nb-NO" sz="4000" dirty="0"/>
              <a:t>Fremtidens kulturskole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932C87E-9F29-4027-97CB-7400B6EDFD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00" t="2051" r="2053"/>
          <a:stretch/>
        </p:blipFill>
        <p:spPr>
          <a:xfrm rot="553803">
            <a:off x="8288324" y="1839841"/>
            <a:ext cx="2921604" cy="420145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4536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1D156889-A61A-42E8-968F-9C10C9608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</p:spPr>
        <p:txBody>
          <a:bodyPr wrap="square" anchor="ctr">
            <a:normAutofit/>
          </a:bodyPr>
          <a:lstStyle/>
          <a:p>
            <a:r>
              <a:rPr lang="nb-NO" sz="2100" dirty="0"/>
              <a:t>Til forberedelse</a:t>
            </a:r>
          </a:p>
        </p:txBody>
      </p:sp>
      <p:sp>
        <p:nvSpPr>
          <p:cNvPr id="2" name="Tankeboble: sky 1">
            <a:extLst>
              <a:ext uri="{FF2B5EF4-FFF2-40B4-BE49-F238E27FC236}">
                <a16:creationId xmlns:a16="http://schemas.microsoft.com/office/drawing/2014/main" id="{03EC62FC-92B8-4D40-BF33-77A9C82C7E77}"/>
              </a:ext>
            </a:extLst>
          </p:cNvPr>
          <p:cNvSpPr/>
          <p:nvPr/>
        </p:nvSpPr>
        <p:spPr>
          <a:xfrm>
            <a:off x="4205177" y="1743581"/>
            <a:ext cx="5117286" cy="3123179"/>
          </a:xfrm>
          <a:prstGeom prst="cloudCallout">
            <a:avLst>
              <a:gd name="adj1" fmla="val -85662"/>
              <a:gd name="adj2" fmla="val -79655"/>
            </a:avLst>
          </a:prstGeom>
          <a:solidFill>
            <a:schemeClr val="accent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600" b="0" i="0" u="none" strike="noStrike" baseline="0" dirty="0">
                <a:solidFill>
                  <a:srgbClr val="000000"/>
                </a:solidFill>
                <a:latin typeface="Arial Nova" panose="020B0504020202020204" pitchFamily="34" charset="0"/>
              </a:rPr>
              <a:t>Les </a:t>
            </a:r>
            <a:r>
              <a:rPr lang="nb-NO" sz="1600" dirty="0">
                <a:solidFill>
                  <a:srgbClr val="000000"/>
                </a:solidFill>
                <a:latin typeface="Arial Nova" panose="020B0504020202020204" pitchFamily="34" charset="0"/>
              </a:rPr>
              <a:t>innledning, oppsummering og de to første kapitlene i rapporten; Hovedfunn </a:t>
            </a:r>
            <a:r>
              <a:rPr lang="nb-NO" sz="1600">
                <a:solidFill>
                  <a:srgbClr val="000000"/>
                </a:solidFill>
                <a:latin typeface="Arial Nova" panose="020B0504020202020204" pitchFamily="34" charset="0"/>
              </a:rPr>
              <a:t>og bakgrunn.</a:t>
            </a:r>
            <a:br>
              <a:rPr lang="nb-NO" sz="1600">
                <a:solidFill>
                  <a:srgbClr val="000000"/>
                </a:solidFill>
                <a:latin typeface="Arial Nova" panose="020B0504020202020204" pitchFamily="34" charset="0"/>
              </a:rPr>
            </a:br>
            <a:r>
              <a:rPr lang="nb-NO" sz="1600">
                <a:solidFill>
                  <a:srgbClr val="000000"/>
                </a:solidFill>
                <a:latin typeface="Arial Nova" panose="020B0504020202020204" pitchFamily="34" charset="0"/>
              </a:rPr>
              <a:t>Noter </a:t>
            </a:r>
            <a:r>
              <a:rPr lang="nb-NO" sz="1600" dirty="0">
                <a:solidFill>
                  <a:srgbClr val="000000"/>
                </a:solidFill>
                <a:latin typeface="Arial Nova" panose="020B0504020202020204" pitchFamily="34" charset="0"/>
              </a:rPr>
              <a:t>stikkord:</a:t>
            </a:r>
          </a:p>
          <a:p>
            <a:pPr marL="342900" indent="-342900">
              <a:buFont typeface="+mj-lt"/>
              <a:buAutoNum type="alphaLcParenR"/>
            </a:pPr>
            <a:r>
              <a:rPr lang="nb-NO" sz="1600" dirty="0">
                <a:solidFill>
                  <a:srgbClr val="000000"/>
                </a:solidFill>
                <a:latin typeface="Arial Nova" panose="020B0504020202020204" pitchFamily="34" charset="0"/>
              </a:rPr>
              <a:t>Dine tanker om </a:t>
            </a:r>
            <a:r>
              <a:rPr lang="nb-NO" sz="1600" b="0" i="0" u="none" strike="noStrike" baseline="0" dirty="0">
                <a:solidFill>
                  <a:srgbClr val="000000"/>
                </a:solidFill>
                <a:latin typeface="Arial Nova" panose="020B0504020202020204" pitchFamily="34" charset="0"/>
              </a:rPr>
              <a:t>viktige poenger i de to kapitlene</a:t>
            </a:r>
          </a:p>
          <a:p>
            <a:pPr marL="342900" indent="-342900">
              <a:buFont typeface="+mj-lt"/>
              <a:buAutoNum type="alphaLcParenR"/>
            </a:pPr>
            <a:r>
              <a:rPr lang="nb-NO" sz="1600" dirty="0">
                <a:solidFill>
                  <a:srgbClr val="000000"/>
                </a:solidFill>
                <a:latin typeface="Arial Nova" panose="020B0504020202020204" pitchFamily="34" charset="0"/>
              </a:rPr>
              <a:t>Om verdiområdene: hvordan kan disse bli aktive og nyttige </a:t>
            </a:r>
            <a:r>
              <a:rPr lang="nb-NO" sz="1600" b="0" i="0" u="none" strike="noStrike" baseline="0" dirty="0">
                <a:solidFill>
                  <a:srgbClr val="000000"/>
                </a:solidFill>
                <a:latin typeface="Arial Nova" panose="020B0504020202020204" pitchFamily="34" charset="0"/>
              </a:rPr>
              <a:t>i praktisk utviklingsarbeid?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48A5C73F-272F-441D-AE86-964E4683E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9461">
            <a:off x="8523270" y="2557215"/>
            <a:ext cx="3429000" cy="3429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84969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686298C2-7858-4068-BA3A-D44225AD8DA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509819" y="1876926"/>
            <a:ext cx="3650686" cy="4371480"/>
          </a:xfrm>
        </p:spPr>
        <p:txBody>
          <a:bodyPr/>
          <a:lstStyle/>
          <a:p>
            <a:endParaRPr lang="nb-NO" sz="2800" dirty="0"/>
          </a:p>
          <a:p>
            <a:r>
              <a:rPr lang="nb-NO" sz="2800" b="1" i="1" dirty="0"/>
              <a:t>«Hvilke bilder og viktige historier skapes av og for en  kulturskole for fremtiden – en ressurs for hvem»?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1D156889-A61A-42E8-968F-9C10C960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400" dirty="0"/>
              <a:t>- På vei mot </a:t>
            </a:r>
            <a:r>
              <a:rPr lang="nb-NO" sz="4000" dirty="0"/>
              <a:t>Fremtidens kulturskole</a:t>
            </a:r>
          </a:p>
        </p:txBody>
      </p:sp>
      <p:pic>
        <p:nvPicPr>
          <p:cNvPr id="5" name="Bilde 4" descr="Et bilde som inneholder tekst, tavle&#10;&#10;Automatisk generert beskrivelse">
            <a:extLst>
              <a:ext uri="{FF2B5EF4-FFF2-40B4-BE49-F238E27FC236}">
                <a16:creationId xmlns:a16="http://schemas.microsoft.com/office/drawing/2014/main" id="{7CB8C38C-1B16-4FD7-99D1-575F84B912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504" y="1876926"/>
            <a:ext cx="4367463" cy="436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605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686298C2-7858-4068-BA3A-D44225AD8DA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681987" y="1825627"/>
            <a:ext cx="7615665" cy="4422779"/>
          </a:xfrm>
        </p:spPr>
        <p:txBody>
          <a:bodyPr>
            <a:normAutofit lnSpcReduction="10000"/>
          </a:bodyPr>
          <a:lstStyle/>
          <a:p>
            <a:r>
              <a:rPr lang="nb-NO" sz="2000" i="1" dirty="0"/>
              <a:t>Fremtidens kulturskole har betydning for samfunnsutviklingen. </a:t>
            </a:r>
            <a:br>
              <a:rPr lang="nb-NO" sz="2000" i="1" dirty="0"/>
            </a:br>
            <a:br>
              <a:rPr lang="nb-NO" sz="2000" i="1" dirty="0"/>
            </a:br>
            <a:r>
              <a:rPr lang="nb-NO" sz="2000" i="1" dirty="0"/>
              <a:t>Den representerer skaperkraft, medvirkning og mangfold. Den bidrar til god oppvekst og det gode liv i kommunene. Den har særlig fokus på barn og unge, men er også en ressurs og arena hele livet. </a:t>
            </a:r>
            <a:br>
              <a:rPr lang="nb-NO" sz="2000" i="1" dirty="0"/>
            </a:br>
            <a:br>
              <a:rPr lang="nb-NO" sz="2000" i="1" dirty="0"/>
            </a:br>
            <a:r>
              <a:rPr lang="nb-NO" sz="2000" i="1" dirty="0"/>
              <a:t>Kulturskolen er mestringsarena og inkluderingsarena. Den gir mulighet til kreativ og kunstnerisk utfoldelse for alle som ønsker det, og gir mulighet til kunstnerisk fordypning og talentutvikling. </a:t>
            </a:r>
            <a:br>
              <a:rPr lang="nb-NO" sz="2000" i="1" dirty="0"/>
            </a:br>
            <a:br>
              <a:rPr lang="nb-NO" sz="2000" i="1" dirty="0"/>
            </a:br>
            <a:r>
              <a:rPr lang="nb-NO" sz="2000" i="1" dirty="0"/>
              <a:t>Kulturskolen bidrar til å oppfylle barns likerett til å delta i kunstnerisk aktivitet og gir tilbud til elever som viser særlig interesse og forutsetninger for kunstfag, blant annet med tanke på framtidig kunstnere og kulturarbeidere. </a:t>
            </a:r>
            <a:br>
              <a:rPr lang="nb-NO" sz="2000" i="1" dirty="0"/>
            </a:br>
            <a:br>
              <a:rPr lang="nb-NO" sz="2000" i="1" dirty="0"/>
            </a:br>
            <a:r>
              <a:rPr lang="nb-NO" sz="2000" i="1" dirty="0"/>
              <a:t>Kulturskolen bidrar i det viktige arbeidet med å skape hele mennesker og for ytring og demokratisk deltagelse.</a:t>
            </a:r>
          </a:p>
          <a:p>
            <a:endParaRPr lang="nb-NO" sz="2400" dirty="0">
              <a:latin typeface="Arial Nova Cond" panose="020B0506020202020204" pitchFamily="34" charset="0"/>
            </a:endParaRP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1D156889-A61A-42E8-968F-9C10C960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4000" dirty="0"/>
              <a:t>Fremtidens kulturskole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9425F6F-22D7-4544-A3DA-3EB3BEF361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696" y="156810"/>
            <a:ext cx="1170956" cy="1170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Bilde 7" descr="Et bilde som inneholder speil, spill&#10;&#10;Automatisk generert beskrivelse">
            <a:extLst>
              <a:ext uri="{FF2B5EF4-FFF2-40B4-BE49-F238E27FC236}">
                <a16:creationId xmlns:a16="http://schemas.microsoft.com/office/drawing/2014/main" id="{E5E345F4-3D00-4E8F-887B-367C8A56F4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58979" cy="2658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72918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innhold 4">
            <a:extLst>
              <a:ext uri="{FF2B5EF4-FFF2-40B4-BE49-F238E27FC236}">
                <a16:creationId xmlns:a16="http://schemas.microsoft.com/office/drawing/2014/main" id="{A7743DEF-0537-424B-8701-B00D136F370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3899674" y="1607189"/>
            <a:ext cx="7410605" cy="46827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1D156889-A61A-42E8-968F-9C10C9608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</p:spPr>
        <p:txBody>
          <a:bodyPr wrap="square" anchor="ctr">
            <a:noAutofit/>
          </a:bodyPr>
          <a:lstStyle/>
          <a:p>
            <a:r>
              <a:rPr lang="nb-NO" sz="4000" dirty="0"/>
              <a:t>Fremtidens kulturskole</a:t>
            </a:r>
          </a:p>
        </p:txBody>
      </p:sp>
    </p:spTree>
    <p:extLst>
      <p:ext uri="{BB962C8B-B14F-4D97-AF65-F5344CB8AC3E}">
        <p14:creationId xmlns:p14="http://schemas.microsoft.com/office/powerpoint/2010/main" val="4151515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686298C2-7858-4068-BA3A-D44225AD8DAF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Innsamling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Trender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Verdiområder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1D156889-A61A-42E8-968F-9C10C960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4000" dirty="0"/>
              <a:t>Fremtidens kulturskole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F9952F6-1699-483C-9390-6F099920C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975" y="2453439"/>
            <a:ext cx="3285624" cy="32856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62042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686298C2-7858-4068-BA3A-D44225AD8DA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681529" y="1930929"/>
            <a:ext cx="4297123" cy="4251329"/>
          </a:xfrm>
        </p:spPr>
        <p:txBody>
          <a:bodyPr/>
          <a:lstStyle/>
          <a:p>
            <a:r>
              <a:rPr lang="nb-NO" b="1" i="1" u="sng" dirty="0"/>
              <a:t>Verdiområder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Attraktiv og relevant 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Inkluderende og mangfoldig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Utviklende og skapende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Betydningsfull og mestringsorientert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1D156889-A61A-42E8-968F-9C10C960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4000" dirty="0"/>
              <a:t>Hovedfunn</a:t>
            </a:r>
          </a:p>
        </p:txBody>
      </p:sp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E1233C45-D3F7-4837-B936-635EDA78A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173" y="1930929"/>
            <a:ext cx="3916862" cy="39168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471856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1D156889-A61A-42E8-968F-9C10C960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4000" dirty="0"/>
              <a:t>Verdiområder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F862B72-D206-4167-A40F-2DEFE0D7F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401" y="2172089"/>
            <a:ext cx="6468432" cy="251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756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1D156889-A61A-42E8-968F-9C10C960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4000" dirty="0"/>
              <a:t>Verdiområder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CA4E1FA-3F94-4FFF-88AB-41F314FC8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987" y="2288543"/>
            <a:ext cx="7546694" cy="255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426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1D156889-A61A-42E8-968F-9C10C960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4000" dirty="0"/>
              <a:t>Verdiområder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D0F361D-EFA0-4841-B55E-44FFCEE62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3205" y="2213658"/>
            <a:ext cx="7523544" cy="243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46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1D156889-A61A-42E8-968F-9C10C960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4000" dirty="0"/>
              <a:t>Verdiområder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B7160AA-2AD7-413E-AFB0-D13A24512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6906" y="2216552"/>
            <a:ext cx="7616142" cy="242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162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1D156889-A61A-42E8-968F-9C10C960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4000" dirty="0"/>
              <a:t>Hvorfor?</a:t>
            </a:r>
          </a:p>
        </p:txBody>
      </p:sp>
      <p:pic>
        <p:nvPicPr>
          <p:cNvPr id="7" name="Bilde 6" descr="Et bilde som inneholder tekst, tavle&#10;&#10;Automatisk generert beskrivelse">
            <a:extLst>
              <a:ext uri="{FF2B5EF4-FFF2-40B4-BE49-F238E27FC236}">
                <a16:creationId xmlns:a16="http://schemas.microsoft.com/office/drawing/2014/main" id="{FEA28889-6B98-48B7-93B9-5AE81272DE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111" y="1825627"/>
            <a:ext cx="3842857" cy="3842857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7E351D44-AC65-4975-805B-C6B926D861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523"/>
          <a:stretch/>
        </p:blipFill>
        <p:spPr>
          <a:xfrm rot="1158400">
            <a:off x="1691980" y="2025989"/>
            <a:ext cx="6100955" cy="193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779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A36FC784-192E-4AAB-8C65-AE96E5DF2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5841" y="1930929"/>
            <a:ext cx="4637814" cy="4251329"/>
          </a:xfrm>
          <a:prstGeom prst="rect">
            <a:avLst/>
          </a:prstGeom>
          <a:noFill/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1D156889-A61A-42E8-968F-9C10C9608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</p:spPr>
        <p:txBody>
          <a:bodyPr wrap="square" anchor="ctr">
            <a:noAutofit/>
          </a:bodyPr>
          <a:lstStyle/>
          <a:p>
            <a:r>
              <a:rPr lang="nb-NO" sz="4000" dirty="0"/>
              <a:t>Hvordan?</a:t>
            </a:r>
          </a:p>
        </p:txBody>
      </p:sp>
    </p:spTree>
    <p:extLst>
      <p:ext uri="{BB962C8B-B14F-4D97-AF65-F5344CB8AC3E}">
        <p14:creationId xmlns:p14="http://schemas.microsoft.com/office/powerpoint/2010/main" val="193641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76D3EB43-03B0-4426-ABDF-C1A7509EA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6507" y="1925480"/>
            <a:ext cx="5495162" cy="3735581"/>
          </a:xfrm>
          <a:prstGeom prst="rect">
            <a:avLst/>
          </a:prstGeom>
          <a:noFill/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1D156889-A61A-42E8-968F-9C10C9608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</p:spPr>
        <p:txBody>
          <a:bodyPr wrap="square" anchor="ctr">
            <a:noAutofit/>
          </a:bodyPr>
          <a:lstStyle/>
          <a:p>
            <a:r>
              <a:rPr lang="nb-NO" sz="4000" dirty="0"/>
              <a:t>Perspektiver</a:t>
            </a:r>
          </a:p>
        </p:txBody>
      </p:sp>
    </p:spTree>
    <p:extLst>
      <p:ext uri="{BB962C8B-B14F-4D97-AF65-F5344CB8AC3E}">
        <p14:creationId xmlns:p14="http://schemas.microsoft.com/office/powerpoint/2010/main" val="3868386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D999DB85-624A-4115-8158-FFF45E368C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639" y="1644030"/>
            <a:ext cx="4251329" cy="42513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1D156889-A61A-42E8-968F-9C10C9608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</p:spPr>
        <p:txBody>
          <a:bodyPr wrap="square" anchor="ctr">
            <a:normAutofit/>
          </a:bodyPr>
          <a:lstStyle/>
          <a:p>
            <a:r>
              <a:rPr lang="nb-NO" sz="2100" dirty="0"/>
              <a:t>Gruppesnakk</a:t>
            </a:r>
          </a:p>
        </p:txBody>
      </p:sp>
      <p:sp>
        <p:nvSpPr>
          <p:cNvPr id="4" name="Snakkeboble: rektangel med avrundede hjørner 3">
            <a:extLst>
              <a:ext uri="{FF2B5EF4-FFF2-40B4-BE49-F238E27FC236}">
                <a16:creationId xmlns:a16="http://schemas.microsoft.com/office/drawing/2014/main" id="{1EA5B504-CB57-4BDF-87C1-3ABAAEC03FB6}"/>
              </a:ext>
            </a:extLst>
          </p:cNvPr>
          <p:cNvSpPr/>
          <p:nvPr/>
        </p:nvSpPr>
        <p:spPr>
          <a:xfrm>
            <a:off x="4194494" y="1644029"/>
            <a:ext cx="4672104" cy="4068402"/>
          </a:xfrm>
          <a:prstGeom prst="wedgeRoundRectCallout">
            <a:avLst>
              <a:gd name="adj1" fmla="val -85408"/>
              <a:gd name="adj2" fmla="val -28392"/>
              <a:gd name="adj3" fmla="val 16667"/>
            </a:avLst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</a:rPr>
              <a:t>Hvordan tenker gruppa at </a:t>
            </a:r>
            <a:r>
              <a:rPr lang="nb-NO" sz="1800" b="0" i="0" dirty="0">
                <a:effectLst/>
                <a:latin typeface="Calibri" panose="020F0502020204030204" pitchFamily="34" charset="0"/>
              </a:rPr>
              <a:t>en kan komme frem til en videre konkretisering av verdiområdene</a:t>
            </a:r>
            <a:r>
              <a:rPr lang="nb-NO" dirty="0">
                <a:latin typeface="Calibri" panose="020F0502020204030204" pitchFamily="34" charset="0"/>
              </a:rPr>
              <a:t>, der du/dere jobber til daglig?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b="0" i="0" dirty="0">
                <a:effectLst/>
                <a:latin typeface="Calibri" panose="020F0502020204030204" pitchFamily="34" charset="0"/>
              </a:rPr>
              <a:t>Hvordan kan dere jobbe målrettet med kulturskoleutvikling ut i fra disse verdiene?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b="0" i="0" dirty="0">
                <a:effectLst/>
                <a:latin typeface="Calibri" panose="020F0502020204030204" pitchFamily="34" charset="0"/>
              </a:rPr>
              <a:t>Hva kan være ønskede effekter av et slikt arbeid?</a:t>
            </a:r>
          </a:p>
        </p:txBody>
      </p:sp>
    </p:spTree>
    <p:extLst>
      <p:ext uri="{BB962C8B-B14F-4D97-AF65-F5344CB8AC3E}">
        <p14:creationId xmlns:p14="http://schemas.microsoft.com/office/powerpoint/2010/main" val="329300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D999DB85-624A-4115-8158-FFF45E368C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639" y="1644030"/>
            <a:ext cx="4251329" cy="42513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1D156889-A61A-42E8-968F-9C10C9608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</p:spPr>
        <p:txBody>
          <a:bodyPr wrap="square" anchor="ctr">
            <a:normAutofit/>
          </a:bodyPr>
          <a:lstStyle/>
          <a:p>
            <a:r>
              <a:rPr lang="nb-NO" sz="2100" dirty="0"/>
              <a:t>Gruppesnakk</a:t>
            </a:r>
          </a:p>
        </p:txBody>
      </p:sp>
      <p:sp>
        <p:nvSpPr>
          <p:cNvPr id="4" name="Snakkeboble: rektangel med avrundede hjørner 3">
            <a:extLst>
              <a:ext uri="{FF2B5EF4-FFF2-40B4-BE49-F238E27FC236}">
                <a16:creationId xmlns:a16="http://schemas.microsoft.com/office/drawing/2014/main" id="{1EA5B504-CB57-4BDF-87C1-3ABAAEC03FB6}"/>
              </a:ext>
            </a:extLst>
          </p:cNvPr>
          <p:cNvSpPr/>
          <p:nvPr/>
        </p:nvSpPr>
        <p:spPr>
          <a:xfrm>
            <a:off x="4194493" y="1644028"/>
            <a:ext cx="5124167" cy="4602660"/>
          </a:xfrm>
          <a:prstGeom prst="wedgeRoundRectCallout">
            <a:avLst>
              <a:gd name="adj1" fmla="val -82200"/>
              <a:gd name="adj2" fmla="val -29420"/>
              <a:gd name="adj3" fmla="val 16667"/>
            </a:avLst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b-NO" dirty="0">
                <a:latin typeface="Calibri" panose="020F0502020204030204" pitchFamily="34" charset="0"/>
              </a:rPr>
              <a:t>Rammer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</a:rPr>
              <a:t>30</a:t>
            </a:r>
            <a:r>
              <a:rPr lang="nb-NO" sz="1800" b="0" i="0" dirty="0">
                <a:effectLst/>
                <a:latin typeface="Calibri" panose="020F0502020204030204" pitchFamily="34" charset="0"/>
              </a:rPr>
              <a:t> minutter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</a:rPr>
              <a:t>Velg en referent og tidtaker (mest hår)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b="0" i="0" dirty="0">
                <a:effectLst/>
                <a:latin typeface="Calibri" panose="020F0502020204030204" pitchFamily="34" charset="0"/>
              </a:rPr>
              <a:t>Velg en ordstyrer og viddevakt (først bursdag)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</a:rPr>
              <a:t>Start med første spørsmål: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</a:rPr>
              <a:t>Kort runde rundt bordet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b="0" i="0" dirty="0">
                <a:effectLst/>
                <a:latin typeface="Calibri" panose="020F0502020204030204" pitchFamily="34" charset="0"/>
              </a:rPr>
              <a:t>Dialog rundt det som er spilt inn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</a:rPr>
              <a:t>Noter et til to konkrete forslag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b-NO" b="0" i="0" dirty="0">
              <a:effectLst/>
              <a:latin typeface="Calibri" panose="020F050202020403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dirty="0">
                <a:latin typeface="Calibri" panose="020F0502020204030204" pitchFamily="34" charset="0"/>
              </a:rPr>
              <a:t>Kjør samme runde på spørsmål to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b="0" i="0" dirty="0">
                <a:effectLst/>
                <a:latin typeface="Calibri" panose="020F0502020204030204" pitchFamily="34" charset="0"/>
              </a:rPr>
              <a:t>Kjør spørsmål tre om dere rekker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dirty="0">
                <a:latin typeface="Calibri" panose="020F0502020204030204" pitchFamily="34" charset="0"/>
              </a:rPr>
              <a:t>Referenten spiller kort inn konkrete forslag i plenum. (15 min til </a:t>
            </a:r>
            <a:r>
              <a:rPr lang="nb-NO" dirty="0" err="1">
                <a:latin typeface="Calibri" panose="020F0502020204030204" pitchFamily="34" charset="0"/>
              </a:rPr>
              <a:t>oppsum</a:t>
            </a:r>
            <a:r>
              <a:rPr lang="nb-NO" dirty="0">
                <a:latin typeface="Calibri" panose="020F0502020204030204" pitchFamily="34" charset="0"/>
              </a:rPr>
              <a:t>.)</a:t>
            </a:r>
            <a:endParaRPr lang="nb-NO" b="0" i="0" dirty="0"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87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F4BD9B27-C29A-47D0-A2F4-CE8F9FCBFA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7"/>
          <a:stretch/>
        </p:blipFill>
        <p:spPr>
          <a:xfrm>
            <a:off x="3681529" y="1930929"/>
            <a:ext cx="7846438" cy="4251329"/>
          </a:xfrm>
          <a:prstGeom prst="ellipse">
            <a:avLst/>
          </a:prstGeom>
          <a:noFill/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1D156889-A61A-42E8-968F-9C10C9608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1987" y="962641"/>
            <a:ext cx="7845981" cy="389910"/>
          </a:xfrm>
        </p:spPr>
        <p:txBody>
          <a:bodyPr wrap="square" anchor="ctr">
            <a:normAutofit/>
          </a:bodyPr>
          <a:lstStyle/>
          <a:p>
            <a:r>
              <a:rPr lang="nb-NO" sz="2100" dirty="0"/>
              <a:t>Takk for innsatsen!</a:t>
            </a:r>
          </a:p>
        </p:txBody>
      </p:sp>
    </p:spTree>
    <p:extLst>
      <p:ext uri="{BB962C8B-B14F-4D97-AF65-F5344CB8AC3E}">
        <p14:creationId xmlns:p14="http://schemas.microsoft.com/office/powerpoint/2010/main" val="2278420715"/>
      </p:ext>
    </p:extLst>
  </p:cSld>
  <p:clrMapOvr>
    <a:masterClrMapping/>
  </p:clrMapOvr>
</p:sld>
</file>

<file path=ppt/theme/theme1.xml><?xml version="1.0" encoding="utf-8"?>
<a:theme xmlns:a="http://schemas.openxmlformats.org/drawingml/2006/main" name="5_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E9A1B093-485A-407C-A296-38CA726F8D3A}" vid="{D003EE09-0EF5-4D68-BF70-B338AF19FF73}"/>
    </a:ext>
  </a:extLst>
</a:theme>
</file>

<file path=ppt/theme/theme2.xml><?xml version="1.0" encoding="utf-8"?>
<a:theme xmlns:a="http://schemas.openxmlformats.org/drawingml/2006/main" name="6_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E9A1B093-485A-407C-A296-38CA726F8D3A}" vid="{5FBE5AEC-068D-463E-BECF-4B90FC9F043C}"/>
    </a:ext>
  </a:extLst>
</a:theme>
</file>

<file path=ppt/theme/theme3.xml><?xml version="1.0" encoding="utf-8"?>
<a:theme xmlns:a="http://schemas.openxmlformats.org/drawingml/2006/main" name="7_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E9A1B093-485A-407C-A296-38CA726F8D3A}" vid="{AD20015E-2096-4147-A543-8F09D9C4583F}"/>
    </a:ext>
  </a:extLst>
</a:theme>
</file>

<file path=ppt/theme/theme4.xml><?xml version="1.0" encoding="utf-8"?>
<a:theme xmlns:a="http://schemas.openxmlformats.org/drawingml/2006/main" name="8_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E9A1B093-485A-407C-A296-38CA726F8D3A}" vid="{7BF37375-C9D9-4E9B-B56A-8598A0D26CFC}"/>
    </a:ext>
  </a:extLst>
</a:theme>
</file>

<file path=ppt/theme/theme5.xml><?xml version="1.0" encoding="utf-8"?>
<a:theme xmlns:a="http://schemas.openxmlformats.org/drawingml/2006/main" name="9_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E9A1B093-485A-407C-A296-38CA726F8D3A}" vid="{64F5BF79-A579-4E02-B25F-8AF5ED39779C}"/>
    </a:ext>
  </a:extLst>
</a:theme>
</file>

<file path=ppt/theme/theme6.xml><?xml version="1.0" encoding="utf-8"?>
<a:theme xmlns:a="http://schemas.openxmlformats.org/drawingml/2006/main" name="10_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E9A1B093-485A-407C-A296-38CA726F8D3A}" vid="{42E4DC68-644D-4EC5-9F14-4F66B7F491BC}"/>
    </a:ext>
  </a:extLst>
</a:theme>
</file>

<file path=ppt/theme/theme7.xml><?xml version="1.0" encoding="utf-8"?>
<a:theme xmlns:a="http://schemas.openxmlformats.org/drawingml/2006/main" name="11_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E9A1B093-485A-407C-A296-38CA726F8D3A}" vid="{C153EE92-ED33-4C60-8ECF-A825127CFA78}"/>
    </a:ext>
  </a:extLst>
</a:theme>
</file>

<file path=ppt/theme/theme8.xml><?xml version="1.0" encoding="utf-8"?>
<a:theme xmlns:a="http://schemas.openxmlformats.org/drawingml/2006/main" name="12_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E9A1B093-485A-407C-A296-38CA726F8D3A}" vid="{CB5BC59F-E597-43DF-85E7-1B57E2988AA0}"/>
    </a:ext>
  </a:extLst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1607</Words>
  <Application>Microsoft Office PowerPoint</Application>
  <PresentationFormat>Widescreen</PresentationFormat>
  <Paragraphs>118</Paragraphs>
  <Slides>17</Slides>
  <Notes>17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8</vt:i4>
      </vt:variant>
      <vt:variant>
        <vt:lpstr>Lysbildetitler</vt:lpstr>
      </vt:variant>
      <vt:variant>
        <vt:i4>17</vt:i4>
      </vt:variant>
    </vt:vector>
  </HeadingPairs>
  <TitlesOfParts>
    <vt:vector size="32" baseType="lpstr">
      <vt:lpstr>Arial</vt:lpstr>
      <vt:lpstr>Arial Nova</vt:lpstr>
      <vt:lpstr>Arial Nova Cond</vt:lpstr>
      <vt:lpstr>Calibri</vt:lpstr>
      <vt:lpstr>Symbol</vt:lpstr>
      <vt:lpstr>Times New Roman</vt:lpstr>
      <vt:lpstr>Wingdings</vt:lpstr>
      <vt:lpstr>5_Office tema</vt:lpstr>
      <vt:lpstr>6_Office tema</vt:lpstr>
      <vt:lpstr>7_Office tema</vt:lpstr>
      <vt:lpstr>8_Office tema</vt:lpstr>
      <vt:lpstr>9_Office tema</vt:lpstr>
      <vt:lpstr>10_Office tema</vt:lpstr>
      <vt:lpstr>11_Office tema</vt:lpstr>
      <vt:lpstr>12_Office tema</vt:lpstr>
      <vt:lpstr>- På vei mot Fremtidens kulturskole</vt:lpstr>
      <vt:lpstr>Til forberedelse</vt:lpstr>
      <vt:lpstr>- På vei mot Fremtidens kulturskole</vt:lpstr>
      <vt:lpstr>Fremtidens kulturskole</vt:lpstr>
      <vt:lpstr>Fremtidens kulturskole</vt:lpstr>
      <vt:lpstr>Fremtidens kulturskole</vt:lpstr>
      <vt:lpstr>Hovedfunn</vt:lpstr>
      <vt:lpstr>Verdiområder</vt:lpstr>
      <vt:lpstr>Verdiområder</vt:lpstr>
      <vt:lpstr>Verdiområder</vt:lpstr>
      <vt:lpstr>Verdiområder</vt:lpstr>
      <vt:lpstr>Hvorfor?</vt:lpstr>
      <vt:lpstr>Hvordan?</vt:lpstr>
      <vt:lpstr>Perspektiver</vt:lpstr>
      <vt:lpstr>Gruppesnakk</vt:lpstr>
      <vt:lpstr>Gruppesnakk</vt:lpstr>
      <vt:lpstr>Takk for innsatsen!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Å arbeide med rammeplanen</dc:title>
  <dc:creator>Torkel Øien</dc:creator>
  <cp:lastModifiedBy>Torkel Øien</cp:lastModifiedBy>
  <cp:revision>7</cp:revision>
  <dcterms:created xsi:type="dcterms:W3CDTF">2021-01-04T06:32:04Z</dcterms:created>
  <dcterms:modified xsi:type="dcterms:W3CDTF">2021-05-03T13:35:33Z</dcterms:modified>
</cp:coreProperties>
</file>